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7" r:id="rId4"/>
    <p:sldId id="258" r:id="rId5"/>
    <p:sldId id="259" r:id="rId6"/>
    <p:sldId id="262" r:id="rId7"/>
    <p:sldId id="260" r:id="rId8"/>
    <p:sldId id="261"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4" d="100"/>
          <a:sy n="44" d="100"/>
        </p:scale>
        <p:origin x="-1128"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FD2F70-4D6B-9D41-98CF-143F5BDC2C84}"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D2F70-4D6B-9D41-98CF-143F5BDC2C84}"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D2F70-4D6B-9D41-98CF-143F5BDC2C84}"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D2F70-4D6B-9D41-98CF-143F5BDC2C84}"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FD2F70-4D6B-9D41-98CF-143F5BDC2C84}" type="datetimeFigureOut">
              <a:rPr lang="en-US" smtClean="0"/>
              <a:pPr/>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FD2F70-4D6B-9D41-98CF-143F5BDC2C84}"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FD2F70-4D6B-9D41-98CF-143F5BDC2C84}" type="datetimeFigureOut">
              <a:rPr lang="en-US" smtClean="0"/>
              <a:pPr/>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FD2F70-4D6B-9D41-98CF-143F5BDC2C84}" type="datetimeFigureOut">
              <a:rPr lang="en-US" smtClean="0"/>
              <a:pPr/>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D2F70-4D6B-9D41-98CF-143F5BDC2C84}" type="datetimeFigureOut">
              <a:rPr lang="en-US" smtClean="0"/>
              <a:pPr/>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D2F70-4D6B-9D41-98CF-143F5BDC2C84}"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FD2F70-4D6B-9D41-98CF-143F5BDC2C84}" type="datetimeFigureOut">
              <a:rPr lang="en-US" smtClean="0"/>
              <a:pPr/>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D92E0E-6921-1A4C-8E52-31046A994FD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FD2F70-4D6B-9D41-98CF-143F5BDC2C84}" type="datetimeFigureOut">
              <a:rPr lang="en-US" smtClean="0"/>
              <a:pPr/>
              <a:t>12/3/2014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D92E0E-6921-1A4C-8E52-31046A994F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creativecommons.org/licenses/by/4.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Environmental Crime!!</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t>What’s the Problem?</a:t>
            </a:r>
            <a:endParaRPr lang="en-US" dirty="0"/>
          </a:p>
        </p:txBody>
      </p:sp>
      <p:pic>
        <p:nvPicPr>
          <p:cNvPr id="4" name="Picture 3" descr="images.jpg"/>
          <p:cNvPicPr>
            <a:picLocks noChangeAspect="1"/>
          </p:cNvPicPr>
          <p:nvPr/>
        </p:nvPicPr>
        <p:blipFill>
          <a:blip r:embed="rId3"/>
          <a:stretch>
            <a:fillRect/>
          </a:stretch>
        </p:blipFill>
        <p:spPr>
          <a:xfrm>
            <a:off x="1371600" y="739524"/>
            <a:ext cx="1787107" cy="178710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Please Note: </a:t>
            </a:r>
            <a:endParaRPr lang="en-AU" dirty="0"/>
          </a:p>
        </p:txBody>
      </p:sp>
      <p:sp>
        <p:nvSpPr>
          <p:cNvPr id="3" name="Content Placeholder 2"/>
          <p:cNvSpPr>
            <a:spLocks noGrp="1"/>
          </p:cNvSpPr>
          <p:nvPr>
            <p:ph idx="1"/>
          </p:nvPr>
        </p:nvSpPr>
        <p:spPr/>
        <p:txBody>
          <a:bodyPr/>
          <a:lstStyle/>
          <a:p>
            <a:pPr marL="0" indent="0">
              <a:buNone/>
            </a:pPr>
            <a:r>
              <a:rPr lang="en-AU" dirty="0" smtClean="0"/>
              <a:t>Material prepared </a:t>
            </a:r>
            <a:r>
              <a:rPr lang="en-AU" dirty="0" smtClean="0"/>
              <a:t>By </a:t>
            </a:r>
            <a:r>
              <a:rPr lang="en-AU" dirty="0" smtClean="0"/>
              <a:t>David Gove</a:t>
            </a:r>
          </a:p>
          <a:p>
            <a:pPr marL="0" indent="0">
              <a:buNone/>
            </a:pPr>
            <a:r>
              <a:rPr lang="en-AU" dirty="0" smtClean="0"/>
              <a:t>CC </a:t>
            </a:r>
            <a:r>
              <a:rPr lang="en-AU" smtClean="0"/>
              <a:t>Attribution </a:t>
            </a:r>
            <a:r>
              <a:rPr lang="en-AU" smtClean="0"/>
              <a:t>License</a:t>
            </a:r>
            <a:endParaRPr lang="en-AU" dirty="0" smtClean="0"/>
          </a:p>
          <a:p>
            <a:pPr marL="0" indent="0">
              <a:buNone/>
            </a:pPr>
            <a:r>
              <a:rPr lang="en-AU" dirty="0">
                <a:hlinkClick r:id="rId2"/>
              </a:rPr>
              <a:t>https://creativecommons.org/licenses/by/4.0</a:t>
            </a:r>
            <a:r>
              <a:rPr lang="en-AU" dirty="0" smtClean="0">
                <a:hlinkClick r:id="rId2"/>
              </a:rPr>
              <a:t>/</a:t>
            </a:r>
            <a:r>
              <a:rPr lang="en-AU" dirty="0" smtClean="0"/>
              <a:t> </a:t>
            </a:r>
            <a:endParaRPr lang="en-AU" dirty="0"/>
          </a:p>
        </p:txBody>
      </p:sp>
    </p:spTree>
    <p:extLst>
      <p:ext uri="{BB962C8B-B14F-4D97-AF65-F5344CB8AC3E}">
        <p14:creationId xmlns:p14="http://schemas.microsoft.com/office/powerpoint/2010/main" val="241481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Based Learning</a:t>
            </a:r>
            <a:endParaRPr lang="en-US" dirty="0"/>
          </a:p>
        </p:txBody>
      </p:sp>
      <p:sp>
        <p:nvSpPr>
          <p:cNvPr id="3" name="Content Placeholder 2"/>
          <p:cNvSpPr>
            <a:spLocks noGrp="1"/>
          </p:cNvSpPr>
          <p:nvPr>
            <p:ph idx="1"/>
          </p:nvPr>
        </p:nvSpPr>
        <p:spPr/>
        <p:txBody>
          <a:bodyPr>
            <a:normAutofit/>
          </a:bodyPr>
          <a:lstStyle/>
          <a:p>
            <a:r>
              <a:rPr lang="en-US" dirty="0" smtClean="0"/>
              <a:t>In this exercise, you and your group will be developing skills in resource management, good questioning, developing strategies and drawing conclusions.</a:t>
            </a:r>
          </a:p>
          <a:p>
            <a:endParaRPr lang="en-US" dirty="0" smtClean="0"/>
          </a:p>
          <a:p>
            <a:r>
              <a:rPr lang="en-US" dirty="0" smtClean="0"/>
              <a:t>You and your group will be given a scenario about some environmental situation. </a:t>
            </a:r>
          </a:p>
          <a:p>
            <a:pPr>
              <a:buNone/>
            </a:pPr>
            <a:endParaRPr lang="en-US" dirty="0"/>
          </a:p>
        </p:txBody>
      </p:sp>
      <p:pic>
        <p:nvPicPr>
          <p:cNvPr id="4" name="Picture 3" descr="brain.bmp"/>
          <p:cNvPicPr>
            <a:picLocks noChangeAspect="1"/>
          </p:cNvPicPr>
          <p:nvPr/>
        </p:nvPicPr>
        <p:blipFill>
          <a:blip r:embed="rId2"/>
          <a:stretch>
            <a:fillRect/>
          </a:stretch>
        </p:blipFill>
        <p:spPr>
          <a:xfrm>
            <a:off x="7087603" y="3145322"/>
            <a:ext cx="1599197" cy="140729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You will need to collect evidence by asking questions and implementing strategies like a real investigator.</a:t>
            </a:r>
          </a:p>
          <a:p>
            <a:r>
              <a:rPr lang="en-AU" dirty="0"/>
              <a:t>Each team will be provided with 100 resource points with which they can use to investigate their scenario. These points can be used in to engage in the following actions</a:t>
            </a:r>
            <a:r>
              <a:rPr lang="en-AU" dirty="0" smtClean="0"/>
              <a:t>: </a:t>
            </a:r>
            <a:endParaRPr lang="en-US" dirty="0"/>
          </a:p>
          <a:p>
            <a:pPr lvl="1"/>
            <a:r>
              <a:rPr lang="en-AU" dirty="0"/>
              <a:t>Ask a question of an expert (teacher)</a:t>
            </a:r>
            <a:endParaRPr lang="en-US" dirty="0"/>
          </a:p>
          <a:p>
            <a:pPr lvl="1"/>
            <a:r>
              <a:rPr lang="en-AU" dirty="0"/>
              <a:t>Engage in research on the area (teacher)</a:t>
            </a:r>
            <a:endParaRPr lang="en-US" dirty="0"/>
          </a:p>
          <a:p>
            <a:pPr lvl="1"/>
            <a:r>
              <a:rPr lang="en-AU" dirty="0"/>
              <a:t>Send out a field researcher to perform an “action”.</a:t>
            </a:r>
            <a:endParaRPr lang="en-US" dirty="0"/>
          </a:p>
          <a:p>
            <a:pPr lvl="1"/>
            <a:r>
              <a:rPr lang="en-AU" dirty="0"/>
              <a:t>Perform a scientific investigation on the area</a:t>
            </a:r>
            <a:r>
              <a:rPr lang="en-AU" dirty="0" smtClean="0"/>
              <a:t>.</a:t>
            </a:r>
          </a:p>
          <a:p>
            <a:pPr lvl="1"/>
            <a:r>
              <a:rPr lang="en-AU" dirty="0" smtClean="0"/>
              <a:t>Anything logical that might assist in your investigation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Asking the right questions</a:t>
            </a:r>
            <a:endParaRPr lang="en-US" dirty="0"/>
          </a:p>
        </p:txBody>
      </p:sp>
      <p:sp>
        <p:nvSpPr>
          <p:cNvPr id="3" name="Content Placeholder 2"/>
          <p:cNvSpPr>
            <a:spLocks noGrp="1"/>
          </p:cNvSpPr>
          <p:nvPr>
            <p:ph idx="1"/>
          </p:nvPr>
        </p:nvSpPr>
        <p:spPr/>
        <p:txBody>
          <a:bodyPr>
            <a:normAutofit fontScale="85000" lnSpcReduction="20000"/>
          </a:bodyPr>
          <a:lstStyle/>
          <a:p>
            <a:r>
              <a:rPr lang="en-AU" dirty="0"/>
              <a:t>It is important that you think carefully about the questions – the more general the question the more </a:t>
            </a:r>
            <a:r>
              <a:rPr lang="en-AU" dirty="0" smtClean="0"/>
              <a:t>points </a:t>
            </a:r>
            <a:r>
              <a:rPr lang="en-AU" dirty="0"/>
              <a:t>it will cost. Furious “</a:t>
            </a:r>
            <a:r>
              <a:rPr lang="en-AU" dirty="0" err="1"/>
              <a:t>shotgunning</a:t>
            </a:r>
            <a:r>
              <a:rPr lang="en-AU" dirty="0"/>
              <a:t>” of questions will all be taken into account and will also cost per </a:t>
            </a:r>
            <a:r>
              <a:rPr lang="en-AU" dirty="0" smtClean="0"/>
              <a:t>question</a:t>
            </a:r>
            <a:endParaRPr lang="en-US" dirty="0" smtClean="0"/>
          </a:p>
          <a:p>
            <a:r>
              <a:rPr lang="en-AU" dirty="0" smtClean="0"/>
              <a:t>Depending </a:t>
            </a:r>
            <a:r>
              <a:rPr lang="en-AU" dirty="0"/>
              <a:t>on the nature of the question or research undertaken, </a:t>
            </a:r>
            <a:r>
              <a:rPr lang="en-AU" dirty="0" smtClean="0"/>
              <a:t>each question will take a certain amount of “game” time. </a:t>
            </a:r>
            <a:r>
              <a:rPr lang="en-AU" dirty="0"/>
              <a:t>This is how it works in the real world so you will need to be patient</a:t>
            </a:r>
            <a:r>
              <a:rPr lang="en-AU" dirty="0" smtClean="0"/>
              <a:t>.</a:t>
            </a:r>
          </a:p>
          <a:p>
            <a:r>
              <a:rPr lang="en-AU" dirty="0" smtClean="0"/>
              <a:t>Your team “rating” will be based on how correct the solution is, the cost in resource points and the game time taken.</a:t>
            </a:r>
            <a:endParaRPr lang="en-US" dirty="0"/>
          </a:p>
          <a:p>
            <a:endParaRPr lang="en-US" dirty="0"/>
          </a:p>
        </p:txBody>
      </p:sp>
      <p:pic>
        <p:nvPicPr>
          <p:cNvPr id="4" name="Picture 3" descr="0110-0808-2504-0321_cartoon_globe_holding_question_symbols.jpg"/>
          <p:cNvPicPr>
            <a:picLocks noChangeAspect="1"/>
          </p:cNvPicPr>
          <p:nvPr/>
        </p:nvPicPr>
        <p:blipFill>
          <a:blip r:embed="rId2"/>
          <a:stretch>
            <a:fillRect/>
          </a:stretch>
        </p:blipFill>
        <p:spPr>
          <a:xfrm>
            <a:off x="7772400" y="743712"/>
            <a:ext cx="914400" cy="8564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Action Costs</a:t>
            </a:r>
            <a:endParaRPr lang="en-US"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7768593"/>
              </p:ext>
            </p:extLst>
          </p:nvPr>
        </p:nvGraphicFramePr>
        <p:xfrm>
          <a:off x="457200" y="1600199"/>
          <a:ext cx="8229600" cy="4998126"/>
        </p:xfrm>
        <a:graphic>
          <a:graphicData uri="http://schemas.openxmlformats.org/drawingml/2006/table">
            <a:tbl>
              <a:tblPr firstRow="1" bandRow="1">
                <a:tableStyleId>{5C22544A-7EE6-4342-B048-85BDC9FD1C3A}</a:tableStyleId>
              </a:tblPr>
              <a:tblGrid>
                <a:gridCol w="5452922"/>
                <a:gridCol w="2776678"/>
              </a:tblGrid>
              <a:tr h="596584">
                <a:tc>
                  <a:txBody>
                    <a:bodyPr/>
                    <a:lstStyle/>
                    <a:p>
                      <a:pPr algn="ctr">
                        <a:spcAft>
                          <a:spcPts val="0"/>
                        </a:spcAft>
                      </a:pPr>
                      <a:r>
                        <a:rPr lang="en-AU" sz="1800" i="1" dirty="0" smtClean="0">
                          <a:latin typeface="Arial"/>
                          <a:ea typeface="Cambria"/>
                          <a:cs typeface="Times New Roman"/>
                        </a:rPr>
                        <a:t>Examples of Action (“game” time)</a:t>
                      </a:r>
                      <a:endParaRPr lang="en-US" sz="1800" dirty="0">
                        <a:latin typeface="Arial"/>
                        <a:ea typeface="Cambria"/>
                        <a:cs typeface="Times New Roman"/>
                      </a:endParaRPr>
                    </a:p>
                  </a:txBody>
                  <a:tcPr marL="68580" marR="68580" marT="0" marB="0"/>
                </a:tc>
                <a:tc>
                  <a:txBody>
                    <a:bodyPr/>
                    <a:lstStyle/>
                    <a:p>
                      <a:pPr algn="ctr">
                        <a:spcAft>
                          <a:spcPts val="0"/>
                        </a:spcAft>
                      </a:pPr>
                      <a:r>
                        <a:rPr lang="en-AU" sz="1800" i="1">
                          <a:latin typeface="Arial"/>
                          <a:ea typeface="Cambria"/>
                          <a:cs typeface="Times New Roman"/>
                        </a:rPr>
                        <a:t>Point Cost</a:t>
                      </a:r>
                      <a:endParaRPr lang="en-US" sz="1800">
                        <a:latin typeface="Arial"/>
                        <a:ea typeface="Cambria"/>
                        <a:cs typeface="Times New Roman"/>
                      </a:endParaRPr>
                    </a:p>
                  </a:txBody>
                  <a:tcPr marL="68580" marR="68580" marT="0" marB="0"/>
                </a:tc>
              </a:tr>
              <a:tr h="1226101">
                <a:tc>
                  <a:txBody>
                    <a:bodyPr/>
                    <a:lstStyle/>
                    <a:p>
                      <a:pPr>
                        <a:spcAft>
                          <a:spcPts val="0"/>
                        </a:spcAft>
                      </a:pPr>
                      <a:r>
                        <a:rPr lang="en-AU" sz="1800" dirty="0">
                          <a:latin typeface="Arial"/>
                          <a:ea typeface="Cambria"/>
                          <a:cs typeface="Times New Roman"/>
                        </a:rPr>
                        <a:t>Ask questions of non-experts and simple research</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Survey </a:t>
                      </a:r>
                      <a:r>
                        <a:rPr lang="en-AU" sz="1800" dirty="0" smtClean="0">
                          <a:latin typeface="Arial"/>
                          <a:ea typeface="Cambria"/>
                          <a:cs typeface="Times New Roman"/>
                        </a:rPr>
                        <a:t>residents (1 day)</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Examine council </a:t>
                      </a:r>
                      <a:r>
                        <a:rPr lang="en-AU" sz="1800" dirty="0" smtClean="0">
                          <a:latin typeface="Arial"/>
                          <a:ea typeface="Cambria"/>
                          <a:cs typeface="Times New Roman"/>
                        </a:rPr>
                        <a:t>records (1 day)</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Make inquiries with govt. </a:t>
                      </a:r>
                      <a:r>
                        <a:rPr lang="en-AU" sz="1800" dirty="0" smtClean="0">
                          <a:latin typeface="Arial"/>
                          <a:ea typeface="Cambria"/>
                          <a:cs typeface="Times New Roman"/>
                        </a:rPr>
                        <a:t>agency (1-3 days)</a:t>
                      </a:r>
                      <a:endParaRPr lang="en-US" sz="1800" dirty="0">
                        <a:latin typeface="Arial"/>
                        <a:ea typeface="Cambria"/>
                        <a:cs typeface="Times New Roman"/>
                      </a:endParaRPr>
                    </a:p>
                  </a:txBody>
                  <a:tcPr marL="68580" marR="68580" marT="0" marB="0"/>
                </a:tc>
                <a:tc>
                  <a:txBody>
                    <a:bodyPr/>
                    <a:lstStyle/>
                    <a:p>
                      <a:pPr algn="ctr">
                        <a:spcAft>
                          <a:spcPts val="0"/>
                        </a:spcAft>
                      </a:pPr>
                      <a:r>
                        <a:rPr lang="en-AU" sz="1800">
                          <a:latin typeface="Arial"/>
                          <a:ea typeface="Cambria"/>
                          <a:cs typeface="Times New Roman"/>
                        </a:rPr>
                        <a:t>3-7</a:t>
                      </a:r>
                      <a:endParaRPr lang="en-US" sz="1800">
                        <a:latin typeface="Arial"/>
                        <a:ea typeface="Cambria"/>
                        <a:cs typeface="Times New Roman"/>
                      </a:endParaRPr>
                    </a:p>
                  </a:txBody>
                  <a:tcPr marL="68580" marR="68580" marT="0" marB="0"/>
                </a:tc>
              </a:tr>
              <a:tr h="980881">
                <a:tc>
                  <a:txBody>
                    <a:bodyPr/>
                    <a:lstStyle/>
                    <a:p>
                      <a:pPr>
                        <a:spcAft>
                          <a:spcPts val="0"/>
                        </a:spcAft>
                      </a:pPr>
                      <a:r>
                        <a:rPr lang="en-AU" sz="1800" dirty="0">
                          <a:latin typeface="Arial"/>
                          <a:ea typeface="Cambria"/>
                          <a:cs typeface="Times New Roman"/>
                        </a:rPr>
                        <a:t>Ask specific questions of experts and specialists</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Make inquiry with specialist </a:t>
                      </a:r>
                      <a:r>
                        <a:rPr lang="en-AU" sz="1800" dirty="0" smtClean="0">
                          <a:latin typeface="Arial"/>
                          <a:ea typeface="Cambria"/>
                          <a:cs typeface="Times New Roman"/>
                        </a:rPr>
                        <a:t>scientist (2-4 days)</a:t>
                      </a:r>
                      <a:endParaRPr lang="en-US" sz="1800" dirty="0">
                        <a:latin typeface="Arial"/>
                        <a:ea typeface="Cambria"/>
                        <a:cs typeface="Times New Roman"/>
                      </a:endParaRPr>
                    </a:p>
                  </a:txBody>
                  <a:tcPr marL="68580" marR="68580" marT="0" marB="0"/>
                </a:tc>
                <a:tc>
                  <a:txBody>
                    <a:bodyPr/>
                    <a:lstStyle/>
                    <a:p>
                      <a:pPr algn="ctr">
                        <a:spcAft>
                          <a:spcPts val="0"/>
                        </a:spcAft>
                      </a:pPr>
                      <a:r>
                        <a:rPr lang="en-AU" sz="1800">
                          <a:latin typeface="Arial"/>
                          <a:ea typeface="Cambria"/>
                          <a:cs typeface="Times New Roman"/>
                        </a:rPr>
                        <a:t>5-10</a:t>
                      </a:r>
                      <a:endParaRPr lang="en-US" sz="1800">
                        <a:latin typeface="Arial"/>
                        <a:ea typeface="Cambria"/>
                        <a:cs typeface="Times New Roman"/>
                      </a:endParaRPr>
                    </a:p>
                  </a:txBody>
                  <a:tcPr marL="68580" marR="68580" marT="0" marB="0"/>
                </a:tc>
              </a:tr>
              <a:tr h="735661">
                <a:tc>
                  <a:txBody>
                    <a:bodyPr/>
                    <a:lstStyle/>
                    <a:p>
                      <a:pPr>
                        <a:spcAft>
                          <a:spcPts val="0"/>
                        </a:spcAft>
                      </a:pPr>
                      <a:r>
                        <a:rPr lang="en-AU" sz="1800" dirty="0">
                          <a:latin typeface="Arial"/>
                          <a:ea typeface="Cambria"/>
                          <a:cs typeface="Times New Roman"/>
                        </a:rPr>
                        <a:t>Send out a field researcher to the area</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Make simple observations to gain more generic </a:t>
                      </a:r>
                      <a:r>
                        <a:rPr lang="en-AU" sz="1800" dirty="0" smtClean="0">
                          <a:latin typeface="Arial"/>
                          <a:ea typeface="Cambria"/>
                          <a:cs typeface="Times New Roman"/>
                        </a:rPr>
                        <a:t>data (2-5</a:t>
                      </a:r>
                      <a:r>
                        <a:rPr lang="en-AU" sz="1800" baseline="0" dirty="0" smtClean="0">
                          <a:latin typeface="Arial"/>
                          <a:ea typeface="Cambria"/>
                          <a:cs typeface="Times New Roman"/>
                        </a:rPr>
                        <a:t> days)</a:t>
                      </a:r>
                      <a:endParaRPr lang="en-US" sz="1800" dirty="0">
                        <a:latin typeface="Arial"/>
                        <a:ea typeface="Cambria"/>
                        <a:cs typeface="Times New Roman"/>
                      </a:endParaRPr>
                    </a:p>
                  </a:txBody>
                  <a:tcPr marL="68580" marR="68580" marT="0" marB="0"/>
                </a:tc>
                <a:tc>
                  <a:txBody>
                    <a:bodyPr/>
                    <a:lstStyle/>
                    <a:p>
                      <a:pPr algn="ctr">
                        <a:spcAft>
                          <a:spcPts val="0"/>
                        </a:spcAft>
                      </a:pPr>
                      <a:r>
                        <a:rPr lang="en-AU" sz="1800" dirty="0">
                          <a:latin typeface="Arial"/>
                          <a:ea typeface="Cambria"/>
                          <a:cs typeface="Times New Roman"/>
                        </a:rPr>
                        <a:t>7-15</a:t>
                      </a:r>
                      <a:endParaRPr lang="en-US" sz="1800" dirty="0">
                        <a:latin typeface="Arial"/>
                        <a:ea typeface="Cambria"/>
                        <a:cs typeface="Times New Roman"/>
                      </a:endParaRPr>
                    </a:p>
                  </a:txBody>
                  <a:tcPr marL="68580" marR="68580" marT="0" marB="0"/>
                </a:tc>
              </a:tr>
              <a:tr h="1226101">
                <a:tc>
                  <a:txBody>
                    <a:bodyPr/>
                    <a:lstStyle/>
                    <a:p>
                      <a:pPr>
                        <a:spcAft>
                          <a:spcPts val="0"/>
                        </a:spcAft>
                      </a:pPr>
                      <a:r>
                        <a:rPr lang="en-AU" sz="1800" dirty="0">
                          <a:latin typeface="Arial"/>
                          <a:ea typeface="Cambria"/>
                          <a:cs typeface="Times New Roman"/>
                        </a:rPr>
                        <a:t>Conduct a scientific investigation</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Test for the presence of a chemical compound in the </a:t>
                      </a:r>
                      <a:r>
                        <a:rPr lang="en-AU" sz="1800" dirty="0" smtClean="0">
                          <a:latin typeface="Arial"/>
                          <a:ea typeface="Cambria"/>
                          <a:cs typeface="Times New Roman"/>
                        </a:rPr>
                        <a:t>soil </a:t>
                      </a:r>
                      <a:r>
                        <a:rPr lang="en-AU" sz="1800" baseline="0" dirty="0" smtClean="0">
                          <a:latin typeface="Arial"/>
                          <a:ea typeface="Cambria"/>
                          <a:cs typeface="Times New Roman"/>
                        </a:rPr>
                        <a:t> (3-7 days)</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Perform an animal catch </a:t>
                      </a:r>
                      <a:r>
                        <a:rPr lang="en-AU" sz="1800" dirty="0" smtClean="0">
                          <a:latin typeface="Arial"/>
                          <a:ea typeface="Cambria"/>
                          <a:cs typeface="Times New Roman"/>
                        </a:rPr>
                        <a:t>(2-5</a:t>
                      </a:r>
                      <a:r>
                        <a:rPr lang="en-AU" sz="1800" baseline="0" dirty="0" smtClean="0">
                          <a:latin typeface="Arial"/>
                          <a:ea typeface="Cambria"/>
                          <a:cs typeface="Times New Roman"/>
                        </a:rPr>
                        <a:t> days)</a:t>
                      </a:r>
                      <a:endParaRPr lang="en-US" sz="1800" dirty="0">
                        <a:latin typeface="Arial"/>
                        <a:ea typeface="Cambria"/>
                        <a:cs typeface="Times New Roman"/>
                      </a:endParaRPr>
                    </a:p>
                    <a:p>
                      <a:pPr marL="800100" lvl="1" indent="-342900">
                        <a:spcAft>
                          <a:spcPts val="0"/>
                        </a:spcAft>
                        <a:buFont typeface="Symbol"/>
                        <a:buChar char=""/>
                      </a:pPr>
                      <a:r>
                        <a:rPr lang="en-AU" sz="1800" dirty="0">
                          <a:latin typeface="Arial"/>
                          <a:ea typeface="Cambria"/>
                          <a:cs typeface="Times New Roman"/>
                        </a:rPr>
                        <a:t>Analyse a dead </a:t>
                      </a:r>
                      <a:r>
                        <a:rPr lang="en-AU" sz="1800" dirty="0" smtClean="0">
                          <a:latin typeface="Arial"/>
                          <a:ea typeface="Cambria"/>
                          <a:cs typeface="Times New Roman"/>
                        </a:rPr>
                        <a:t>animal (2-4</a:t>
                      </a:r>
                      <a:r>
                        <a:rPr lang="en-AU" sz="1800" baseline="0" dirty="0" smtClean="0">
                          <a:latin typeface="Arial"/>
                          <a:ea typeface="Cambria"/>
                          <a:cs typeface="Times New Roman"/>
                        </a:rPr>
                        <a:t> days)</a:t>
                      </a:r>
                      <a:endParaRPr lang="en-US" sz="1800" dirty="0">
                        <a:latin typeface="Arial"/>
                        <a:ea typeface="Cambria"/>
                        <a:cs typeface="Times New Roman"/>
                      </a:endParaRPr>
                    </a:p>
                  </a:txBody>
                  <a:tcPr marL="68580" marR="68580" marT="0" marB="0"/>
                </a:tc>
                <a:tc>
                  <a:txBody>
                    <a:bodyPr/>
                    <a:lstStyle/>
                    <a:p>
                      <a:pPr algn="ctr">
                        <a:spcAft>
                          <a:spcPts val="0"/>
                        </a:spcAft>
                      </a:pPr>
                      <a:r>
                        <a:rPr lang="en-AU" sz="1800" dirty="0">
                          <a:latin typeface="Arial"/>
                          <a:ea typeface="Cambria"/>
                          <a:cs typeface="Times New Roman"/>
                        </a:rPr>
                        <a:t>15-25</a:t>
                      </a:r>
                      <a:endParaRPr lang="en-US" sz="1800" dirty="0">
                        <a:latin typeface="Arial"/>
                        <a:ea typeface="Cambria"/>
                        <a:cs typeface="Times New Roman"/>
                      </a:endParaRPr>
                    </a:p>
                  </a:txBody>
                  <a:tcPr marL="68580" marR="68580" marT="0" marB="0"/>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a:t>
            </a:r>
            <a:endParaRPr lang="en-US" dirty="0"/>
          </a:p>
        </p:txBody>
      </p:sp>
      <p:sp>
        <p:nvSpPr>
          <p:cNvPr id="3" name="Content Placeholder 2"/>
          <p:cNvSpPr>
            <a:spLocks noGrp="1"/>
          </p:cNvSpPr>
          <p:nvPr>
            <p:ph idx="1"/>
          </p:nvPr>
        </p:nvSpPr>
        <p:spPr/>
        <p:txBody>
          <a:bodyPr>
            <a:normAutofit/>
          </a:bodyPr>
          <a:lstStyle/>
          <a:p>
            <a:r>
              <a:rPr lang="en-AU" dirty="0"/>
              <a:t>From the questions and investigations you undertake, you will need to draw a conclusion AND an appropriate solution action which is practical for the situation.</a:t>
            </a:r>
            <a:endParaRPr lang="en-US" dirty="0" smtClean="0"/>
          </a:p>
          <a:p>
            <a:pPr>
              <a:buNone/>
            </a:pPr>
            <a:endParaRPr lang="en-US" dirty="0" smtClean="0"/>
          </a:p>
          <a:p>
            <a:r>
              <a:rPr lang="en-AU" dirty="0"/>
              <a:t>Each team will present their investigation and solution to the group in the next double – March </a:t>
            </a:r>
            <a:r>
              <a:rPr lang="en-AU" dirty="0" smtClean="0"/>
              <a:t>2 </a:t>
            </a:r>
            <a:endParaRPr lang="en-US" dirty="0"/>
          </a:p>
          <a:p>
            <a:endParaRPr lang="en-US" dirty="0"/>
          </a:p>
        </p:txBody>
      </p:sp>
      <p:pic>
        <p:nvPicPr>
          <p:cNvPr id="4" name="Picture 3" descr="A_Colorful_Cartoon_Businessman_Giving_a_Presentation_Royalty_Free_Clipart_Picture_110101-170982-226053.jpg"/>
          <p:cNvPicPr>
            <a:picLocks noChangeAspect="1"/>
          </p:cNvPicPr>
          <p:nvPr/>
        </p:nvPicPr>
        <p:blipFill>
          <a:blip r:embed="rId2"/>
          <a:stretch>
            <a:fillRect/>
          </a:stretch>
        </p:blipFill>
        <p:spPr>
          <a:xfrm>
            <a:off x="995184" y="100200"/>
            <a:ext cx="1325000" cy="150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 Sample Scenario</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AU" dirty="0" smtClean="0"/>
              <a:t>	</a:t>
            </a:r>
            <a:r>
              <a:rPr lang="en-AU" dirty="0" smtClean="0">
                <a:solidFill>
                  <a:schemeClr val="bg1"/>
                </a:solidFill>
              </a:rPr>
              <a:t>A </a:t>
            </a:r>
            <a:r>
              <a:rPr lang="en-AU" dirty="0">
                <a:solidFill>
                  <a:schemeClr val="bg1"/>
                </a:solidFill>
              </a:rPr>
              <a:t>popular coastal marine reserve is reported to be in decline. Marine animals such as fish are not as abundant and the sea sponges, for which this area is protected, have been dying off slowly. Scuba divers frequent the area and have been reported that the water is becoming less clear.</a:t>
            </a:r>
            <a:endParaRPr lang="en-US" dirty="0">
              <a:solidFill>
                <a:schemeClr val="bg1"/>
              </a:solidFill>
            </a:endParaRPr>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1245</TotalTime>
  <Words>392</Words>
  <Application>Microsoft Office PowerPoint</Application>
  <PresentationFormat>On-screen Show (4:3)</PresentationFormat>
  <Paragraphs>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Environmental Crime!!</vt:lpstr>
      <vt:lpstr>Please Note: </vt:lpstr>
      <vt:lpstr>Problem Based Learning</vt:lpstr>
      <vt:lpstr>Strategy</vt:lpstr>
      <vt:lpstr>Asking the right questions</vt:lpstr>
      <vt:lpstr>Action Costs</vt:lpstr>
      <vt:lpstr>Presentation</vt:lpstr>
      <vt:lpstr>A Sample Scenario</vt:lpstr>
    </vt:vector>
  </TitlesOfParts>
  <Company>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Crime!!</dc:title>
  <dc:creator>Kambala</dc:creator>
  <cp:lastModifiedBy>Melanie Hughes</cp:lastModifiedBy>
  <cp:revision>8</cp:revision>
  <dcterms:created xsi:type="dcterms:W3CDTF">2012-02-21T08:25:13Z</dcterms:created>
  <dcterms:modified xsi:type="dcterms:W3CDTF">2014-12-03T04:32:54Z</dcterms:modified>
</cp:coreProperties>
</file>